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318" r:id="rId2"/>
    <p:sldId id="319" r:id="rId3"/>
    <p:sldId id="320" r:id="rId4"/>
    <p:sldId id="321" r:id="rId5"/>
    <p:sldId id="322" r:id="rId6"/>
    <p:sldId id="324" r:id="rId7"/>
    <p:sldId id="323" r:id="rId8"/>
    <p:sldId id="325" r:id="rId9"/>
    <p:sldId id="326" r:id="rId10"/>
    <p:sldId id="327" r:id="rId11"/>
    <p:sldId id="328" r:id="rId12"/>
    <p:sldId id="329" r:id="rId13"/>
  </p:sldIdLst>
  <p:sldSz cx="9144000" cy="6858000" type="screen4x3"/>
  <p:notesSz cx="6858000" cy="92964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=""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855"/>
    <a:srgbClr val="C99700"/>
    <a:srgbClr val="EBE123"/>
    <a:srgbClr val="173FE9"/>
    <a:srgbClr val="E7D92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40"/>
    <p:restoredTop sz="94925"/>
  </p:normalViewPr>
  <p:slideViewPr>
    <p:cSldViewPr>
      <p:cViewPr varScale="1">
        <p:scale>
          <a:sx n="95" d="100"/>
          <a:sy n="95" d="100"/>
        </p:scale>
        <p:origin x="-120" y="-2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60" d="100"/>
          <a:sy n="60" d="100"/>
        </p:scale>
        <p:origin x="2766" y="66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notesMaster" Target="notesMasters/notesMaster1.xml"/><Relationship Id="rId15" Type="http://schemas.openxmlformats.org/officeDocument/2006/relationships/handoutMaster" Target="handoutMasters/handoutMaster1.xml"/><Relationship Id="rId16" Type="http://schemas.openxmlformats.org/officeDocument/2006/relationships/printerSettings" Target="printerSettings/printerSettings1.bin"/><Relationship Id="rId17" Type="http://schemas.openxmlformats.org/officeDocument/2006/relationships/presProps" Target="presProps.xml"/><Relationship Id="rId18" Type="http://schemas.openxmlformats.org/officeDocument/2006/relationships/viewProps" Target="viewProps.xml"/><Relationship Id="rId1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4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r">
              <a:defRPr sz="1200"/>
            </a:lvl1pPr>
          </a:lstStyle>
          <a:p>
            <a:fld id="{6E37C92E-C8FA-41E0-AA9C-2673E626E79D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1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4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r">
              <a:defRPr sz="1200"/>
            </a:lvl1pPr>
          </a:lstStyle>
          <a:p>
            <a:fld id="{DDECA803-B363-447B-9827-4D06871D9C24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092042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1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4" y="0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/>
          <a:lstStyle>
            <a:lvl1pPr algn="r">
              <a:defRPr sz="1200"/>
            </a:lvl1pPr>
          </a:lstStyle>
          <a:p>
            <a:fld id="{2504D31E-568A-45C5-AC9A-E09F96AB694F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04900" y="696913"/>
            <a:ext cx="4648200" cy="34861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761" tIns="45880" rIns="91761" bIns="4588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15791"/>
            <a:ext cx="5486400" cy="4183380"/>
          </a:xfrm>
          <a:prstGeom prst="rect">
            <a:avLst/>
          </a:prstGeom>
        </p:spPr>
        <p:txBody>
          <a:bodyPr vert="horz" lIns="91761" tIns="45880" rIns="91761" bIns="4588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1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4" y="8829967"/>
            <a:ext cx="2971800" cy="464820"/>
          </a:xfrm>
          <a:prstGeom prst="rect">
            <a:avLst/>
          </a:prstGeom>
        </p:spPr>
        <p:txBody>
          <a:bodyPr vert="horz" lIns="91761" tIns="45880" rIns="91761" bIns="45880" rtlCol="0" anchor="b"/>
          <a:lstStyle>
            <a:lvl1pPr algn="r">
              <a:defRPr sz="1200"/>
            </a:lvl1pPr>
          </a:lstStyle>
          <a:p>
            <a:fld id="{E2D1992A-214E-4722-B28E-1948F93C46D8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303980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0"/>
            <a:ext cx="5486400" cy="609600"/>
          </a:xfrm>
        </p:spPr>
        <p:txBody>
          <a:bodyPr/>
          <a:lstStyle/>
          <a:p>
            <a:r>
              <a:rPr lang="en-US" dirty="0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610600" cy="5715000"/>
          </a:xfrm>
        </p:spPr>
        <p:txBody>
          <a:bodyPr/>
          <a:lstStyle>
            <a:lvl1pPr>
              <a:defRPr sz="240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>
              <a:defRPr sz="2000">
                <a:latin typeface="Arial" panose="020B0604020202020204" pitchFamily="34" charset="0"/>
                <a:cs typeface="Arial" panose="020B0604020202020204" pitchFamily="34" charset="0"/>
              </a:defRPr>
            </a:lvl2pPr>
            <a:lvl3pPr>
              <a:defRPr sz="1800">
                <a:latin typeface="Arial" panose="020B0604020202020204" pitchFamily="34" charset="0"/>
                <a:cs typeface="Arial" panose="020B0604020202020204" pitchFamily="34" charset="0"/>
              </a:defRPr>
            </a:lvl3pPr>
            <a:lvl4pPr>
              <a:defRPr sz="1400">
                <a:latin typeface="Arial" panose="020B0604020202020204" pitchFamily="34" charset="0"/>
                <a:cs typeface="Arial" panose="020B0604020202020204" pitchFamily="34" charset="0"/>
              </a:defRPr>
            </a:lvl4pPr>
            <a:lvl5pPr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5pPr>
          </a:lstStyle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2A2E5F5-E0E9-43AD-A2D0-7519A50A4DB1}" type="datetimeFigureOut">
              <a:rPr lang="en-US" smtClean="0"/>
              <a:pPr/>
              <a:t>12/1/16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D867618-6D1D-4F79-B925-9F96C2D0C39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3" Type="http://schemas.openxmlformats.org/officeDocument/2006/relationships/image" Target="../media/image1.png"/><Relationship Id="rId14" Type="http://schemas.openxmlformats.org/officeDocument/2006/relationships/image" Target="../media/image2.png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0" y="0"/>
            <a:ext cx="3276600" cy="609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477000"/>
            <a:ext cx="2362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47700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40080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867618-6D1D-4F79-B925-9F96C2D0C39D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9" name="Straight Connector 8"/>
          <p:cNvCxnSpPr/>
          <p:nvPr/>
        </p:nvCxnSpPr>
        <p:spPr>
          <a:xfrm rot="10800000">
            <a:off x="91440" y="685799"/>
            <a:ext cx="8961120" cy="0"/>
          </a:xfrm>
          <a:prstGeom prst="line">
            <a:avLst/>
          </a:prstGeom>
          <a:ln>
            <a:solidFill>
              <a:srgbClr val="C99700"/>
            </a:solidFill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0" name="Straight Connector 9"/>
          <p:cNvCxnSpPr/>
          <p:nvPr/>
        </p:nvCxnSpPr>
        <p:spPr>
          <a:xfrm rot="10800000">
            <a:off x="91440" y="640079"/>
            <a:ext cx="8961120" cy="0"/>
          </a:xfrm>
          <a:prstGeom prst="line">
            <a:avLst/>
          </a:prstGeom>
          <a:ln>
            <a:solidFill>
              <a:srgbClr val="00285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rot="10800000">
            <a:off x="91440" y="6507479"/>
            <a:ext cx="8961120" cy="0"/>
          </a:xfrm>
          <a:prstGeom prst="line">
            <a:avLst/>
          </a:prstGeom>
          <a:ln>
            <a:solidFill>
              <a:srgbClr val="C99700"/>
            </a:solidFill>
          </a:ln>
          <a:effectLst/>
        </p:spPr>
        <p:style>
          <a:lnRef idx="2">
            <a:schemeClr val="accent2"/>
          </a:lnRef>
          <a:fillRef idx="0">
            <a:schemeClr val="accent2"/>
          </a:fillRef>
          <a:effectRef idx="1">
            <a:schemeClr val="accent2"/>
          </a:effectRef>
          <a:fontRef idx="minor">
            <a:schemeClr val="tx1"/>
          </a:fontRef>
        </p:style>
      </p:cxnSp>
      <p:cxnSp>
        <p:nvCxnSpPr>
          <p:cNvPr id="12" name="Straight Connector 11"/>
          <p:cNvCxnSpPr/>
          <p:nvPr/>
        </p:nvCxnSpPr>
        <p:spPr>
          <a:xfrm rot="10800000">
            <a:off x="91440" y="6553199"/>
            <a:ext cx="8961120" cy="0"/>
          </a:xfrm>
          <a:prstGeom prst="line">
            <a:avLst/>
          </a:prstGeom>
          <a:ln>
            <a:solidFill>
              <a:srgbClr val="002855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6" name="Date Placeholder 3"/>
          <p:cNvSpPr txBox="1">
            <a:spLocks/>
          </p:cNvSpPr>
          <p:nvPr/>
        </p:nvSpPr>
        <p:spPr>
          <a:xfrm>
            <a:off x="228600" y="6419088"/>
            <a:ext cx="26670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18" name="Slide Number Placeholder 5"/>
          <p:cNvSpPr txBox="1">
            <a:spLocks/>
          </p:cNvSpPr>
          <p:nvPr/>
        </p:nvSpPr>
        <p:spPr>
          <a:xfrm>
            <a:off x="6766560" y="6495288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0D867618-6D1D-4F79-B925-9F96C2D0C39D}" type="slidenum">
              <a:rPr kumimoji="0" lang="en-US" sz="1200" b="0" i="0" u="none" strike="noStrike" kern="1200" cap="none" spc="0" normalizeH="0" baseline="0" noProof="0" smtClean="0">
                <a:ln>
                  <a:noFill/>
                </a:ln>
                <a:solidFill>
                  <a:schemeClr val="tx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pPr marL="0" marR="0" lvl="0" indent="0" algn="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‹#›</a:t>
            </a:fld>
            <a:endParaRPr kumimoji="0" lang="en-US" sz="1200" b="0" i="0" u="none" strike="noStrike" kern="1200" cap="none" spc="0" normalizeH="0" baseline="0" noProof="0" dirty="0" smtClean="0">
              <a:ln>
                <a:noFill/>
              </a:ln>
              <a:solidFill>
                <a:schemeClr val="tx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pic>
        <p:nvPicPr>
          <p:cNvPr id="19" name="Picture 2" descr="D:\Users\Logan\Pictures\Icons\UCD_ENG_Logo.png"/>
          <p:cNvPicPr>
            <a:picLocks noChangeAspect="1" noChangeArrowheads="1"/>
          </p:cNvPicPr>
          <p:nvPr userDrawn="1"/>
        </p:nvPicPr>
        <p:blipFill rotWithShape="1">
          <a:blip r:embed="rId1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137" t="-671" r="13345" b="29500"/>
          <a:stretch/>
        </p:blipFill>
        <p:spPr bwMode="auto">
          <a:xfrm>
            <a:off x="8458200" y="18288"/>
            <a:ext cx="627423" cy="59131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Picture 6"/>
          <p:cNvPicPr>
            <a:picLocks noChangeAspect="1"/>
          </p:cNvPicPr>
          <p:nvPr userDrawn="1"/>
        </p:nvPicPr>
        <p:blipFill rotWithShape="1">
          <a:blip r:embed="rId1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503" b="23782"/>
          <a:stretch/>
        </p:blipFill>
        <p:spPr>
          <a:xfrm>
            <a:off x="6553200" y="76200"/>
            <a:ext cx="1795914" cy="513593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iming>
    <p:tnLst>
      <p:par>
        <p:cTn xmlns:p14="http://schemas.microsoft.com/office/powerpoint/2010/main" id="1" dur="indefinite" restart="never" nodeType="tmRoot"/>
      </p:par>
    </p:tnLst>
  </p:timing>
  <p:txStyles>
    <p:titleStyle>
      <a:lvl1pPr algn="l" defTabSz="914400" rtl="0" eaLnBrk="1" latinLnBrk="0" hangingPunct="1">
        <a:spcBef>
          <a:spcPct val="0"/>
        </a:spcBef>
        <a:buNone/>
        <a:defRPr sz="3200" kern="1200" baseline="0">
          <a:solidFill>
            <a:schemeClr val="tx1"/>
          </a:solidFill>
          <a:latin typeface="Arial" pitchFamily="34" charset="0"/>
          <a:ea typeface="+mj-ea"/>
          <a:cs typeface="Arial" pitchFamily="34" charset="0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Review of </a:t>
            </a:r>
            <a:r>
              <a:rPr lang="en-US" dirty="0" err="1"/>
              <a:t>Aeroacoustic</a:t>
            </a:r>
            <a:r>
              <a:rPr lang="en-US" dirty="0"/>
              <a:t> Prediction Techniques for Launch Vehicles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Logan Halstrom</a:t>
            </a:r>
          </a:p>
          <a:p>
            <a:r>
              <a:rPr lang="en-US" sz="2400" dirty="0" smtClean="0"/>
              <a:t>12/1/16</a:t>
            </a:r>
            <a:endParaRPr lang="en-US" sz="2400" dirty="0"/>
          </a:p>
        </p:txBody>
      </p:sp>
      <p:pic>
        <p:nvPicPr>
          <p:cNvPr id="4" name="Picture 3" descr="SLS_Orange.pn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4600" y="914400"/>
            <a:ext cx="3583591" cy="5257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1113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0"/>
            <a:ext cx="5711952" cy="609600"/>
          </a:xfrm>
        </p:spPr>
        <p:txBody>
          <a:bodyPr/>
          <a:lstStyle/>
          <a:p>
            <a:r>
              <a:rPr lang="en-US" dirty="0" smtClean="0"/>
              <a:t>Computational Fluid Dynamics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Can resolve unsteady flow for high-fidelity geometry</a:t>
            </a:r>
          </a:p>
          <a:p>
            <a:pPr lvl="1"/>
            <a:r>
              <a:rPr lang="en-US" dirty="0" smtClean="0"/>
              <a:t>Fraction of cost of wind tunnel</a:t>
            </a:r>
          </a:p>
          <a:p>
            <a:pPr lvl="1"/>
            <a:r>
              <a:rPr lang="en-US" dirty="0" smtClean="0"/>
              <a:t>Not sophisticated enough for </a:t>
            </a:r>
            <a:r>
              <a:rPr lang="en-US" dirty="0" err="1" smtClean="0"/>
              <a:t>aeroacoustics</a:t>
            </a:r>
            <a:endParaRPr lang="en-US" dirty="0"/>
          </a:p>
        </p:txBody>
      </p:sp>
      <p:pic>
        <p:nvPicPr>
          <p:cNvPr id="4" name="Picture 3" descr="LAS_Grid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1000" y="2810042"/>
            <a:ext cx="2447925" cy="2590800"/>
          </a:xfrm>
          <a:prstGeom prst="rect">
            <a:avLst/>
          </a:prstGeom>
        </p:spPr>
      </p:pic>
      <p:pic>
        <p:nvPicPr>
          <p:cNvPr id="5" name="Picture 4" descr="LAS_CFD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05200" y="2048042"/>
            <a:ext cx="5505183" cy="41241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79085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5448" y="0"/>
            <a:ext cx="5788152" cy="609600"/>
          </a:xfrm>
        </p:spPr>
        <p:txBody>
          <a:bodyPr>
            <a:normAutofit/>
          </a:bodyPr>
          <a:lstStyle/>
          <a:p>
            <a:r>
              <a:rPr lang="en-US" dirty="0" smtClean="0"/>
              <a:t>Computational Aero-Acoustics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Couple CFD/CAA solvers to produce acoustic results</a:t>
            </a:r>
          </a:p>
          <a:p>
            <a:pPr lvl="1"/>
            <a:r>
              <a:rPr lang="en-US" dirty="0" smtClean="0"/>
              <a:t>LAVA solver (Development still needed)</a:t>
            </a:r>
            <a:endParaRPr lang="en-US" dirty="0"/>
          </a:p>
        </p:txBody>
      </p:sp>
      <p:pic>
        <p:nvPicPr>
          <p:cNvPr id="4" name="Picture 3" descr="LAVA_S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0060" y="1524000"/>
            <a:ext cx="4363881" cy="4876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9288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28600" y="685800"/>
            <a:ext cx="8839200" cy="5715000"/>
          </a:xfrm>
        </p:spPr>
        <p:txBody>
          <a:bodyPr/>
          <a:lstStyle/>
          <a:p>
            <a:r>
              <a:rPr lang="en-US" dirty="0" smtClean="0"/>
              <a:t>All discussed methods are uniquely useful</a:t>
            </a:r>
          </a:p>
          <a:p>
            <a:pPr lvl="1"/>
            <a:r>
              <a:rPr lang="en-US" dirty="0" smtClean="0"/>
              <a:t>Flight test: can’t beat the real thing</a:t>
            </a:r>
          </a:p>
          <a:p>
            <a:pPr lvl="1"/>
            <a:r>
              <a:rPr lang="en-US" dirty="0" smtClean="0"/>
              <a:t>Wind tunnel: much cheaper than flight and still accurate but</a:t>
            </a:r>
            <a:r>
              <a:rPr lang="mr-IN" dirty="0" smtClean="0"/>
              <a:t>…</a:t>
            </a:r>
            <a:endParaRPr lang="en-US" dirty="0" smtClean="0"/>
          </a:p>
          <a:p>
            <a:pPr lvl="1"/>
            <a:r>
              <a:rPr lang="en-US" dirty="0" smtClean="0"/>
              <a:t>CFD/CAA: Even cheaper! (but less accurate, needs validation data </a:t>
            </a:r>
            <a:r>
              <a:rPr lang="en-US" dirty="0" smtClean="0">
                <a:latin typeface="Wingdings"/>
                <a:ea typeface="Wingdings"/>
                <a:cs typeface="Wingdings"/>
                <a:sym typeface="Wingdings"/>
              </a:rPr>
              <a:t></a:t>
            </a:r>
            <a:r>
              <a:rPr lang="en-US" dirty="0" smtClean="0"/>
              <a:t>)</a:t>
            </a:r>
          </a:p>
          <a:p>
            <a:pPr lvl="1"/>
            <a:r>
              <a:rPr lang="en-US" dirty="0" smtClean="0"/>
              <a:t>Acoustic testing: structures must be able to survive vibration</a:t>
            </a:r>
          </a:p>
          <a:p>
            <a:endParaRPr lang="en-US" dirty="0" smtClean="0"/>
          </a:p>
          <a:p>
            <a:r>
              <a:rPr lang="en-US" dirty="0" smtClean="0"/>
              <a:t>The future</a:t>
            </a:r>
          </a:p>
          <a:p>
            <a:pPr lvl="1"/>
            <a:r>
              <a:rPr lang="en-US" dirty="0" smtClean="0"/>
              <a:t>Computational methods will improve, become more ubiquitous</a:t>
            </a:r>
          </a:p>
          <a:p>
            <a:pPr lvl="1"/>
            <a:r>
              <a:rPr lang="en-US" dirty="0" smtClean="0"/>
              <a:t>Experimental methods will always be required to check computational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086708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Motivation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Launch vehicles experience severe acoustic environments</a:t>
            </a:r>
          </a:p>
          <a:p>
            <a:pPr lvl="1"/>
            <a:r>
              <a:rPr lang="en-US" dirty="0" smtClean="0"/>
              <a:t>Launch: engine plumes reflected by pad</a:t>
            </a:r>
          </a:p>
          <a:p>
            <a:pPr lvl="1"/>
            <a:r>
              <a:rPr lang="en-US" dirty="0" smtClean="0"/>
              <a:t>Ascent: Transonic flight, unsteady shocks, engine plume noise</a:t>
            </a:r>
          </a:p>
          <a:p>
            <a:pPr lvl="1"/>
            <a:r>
              <a:rPr lang="en-US" dirty="0" smtClean="0"/>
              <a:t>Abort: Direct abort motor plume impingement/flow interaction</a:t>
            </a:r>
          </a:p>
          <a:p>
            <a:endParaRPr lang="en-US" dirty="0" smtClean="0"/>
          </a:p>
          <a:p>
            <a:r>
              <a:rPr lang="en-US" dirty="0" smtClean="0"/>
              <a:t>Potential hazards due to structural vibration</a:t>
            </a:r>
          </a:p>
          <a:p>
            <a:pPr lvl="1"/>
            <a:r>
              <a:rPr lang="en-US" dirty="0" smtClean="0"/>
              <a:t>Failure of electrical or mechanical component</a:t>
            </a:r>
          </a:p>
          <a:p>
            <a:pPr lvl="1"/>
            <a:r>
              <a:rPr lang="en-US" dirty="0" smtClean="0"/>
              <a:t>Fatigue failure of internal or exterior structural component</a:t>
            </a:r>
          </a:p>
          <a:p>
            <a:pPr lvl="1"/>
            <a:r>
              <a:rPr lang="en-US" dirty="0" smtClean="0"/>
              <a:t>Fatigue of payload</a:t>
            </a:r>
          </a:p>
          <a:p>
            <a:endParaRPr lang="en-US" dirty="0" smtClean="0"/>
          </a:p>
          <a:p>
            <a:r>
              <a:rPr lang="en-US" dirty="0" smtClean="0"/>
              <a:t>Goal: design to minimize acoustics</a:t>
            </a:r>
          </a:p>
          <a:p>
            <a:endParaRPr lang="en-US" dirty="0" smtClean="0"/>
          </a:p>
          <a:p>
            <a:r>
              <a:rPr lang="en-US" dirty="0" smtClean="0"/>
              <a:t>Need methods of modeling </a:t>
            </a:r>
            <a:r>
              <a:rPr lang="en-US" dirty="0" err="1" smtClean="0"/>
              <a:t>aeroacoustics</a:t>
            </a:r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3406810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Free-Field Acoustic Testing 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Subject test article to unconstrained acoustic source</a:t>
            </a:r>
          </a:p>
          <a:p>
            <a:pPr lvl="1"/>
            <a:r>
              <a:rPr lang="en-US" dirty="0" smtClean="0"/>
              <a:t>Need acoustic source similar to flight</a:t>
            </a:r>
          </a:p>
          <a:p>
            <a:pPr lvl="2"/>
            <a:r>
              <a:rPr lang="en-US" dirty="0" err="1" smtClean="0"/>
              <a:t>Blowdown</a:t>
            </a:r>
            <a:r>
              <a:rPr lang="en-US" dirty="0" smtClean="0"/>
              <a:t> wind tunnel exhaust</a:t>
            </a:r>
          </a:p>
          <a:p>
            <a:pPr lvl="2"/>
            <a:r>
              <a:rPr lang="en-US" dirty="0" smtClean="0"/>
              <a:t>Rocket engine static test</a:t>
            </a:r>
            <a:endParaRPr lang="en-US" dirty="0"/>
          </a:p>
        </p:txBody>
      </p:sp>
      <p:pic>
        <p:nvPicPr>
          <p:cNvPr id="5" name="Picture 4" descr="Himelblau_Fig3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17" y="2245129"/>
            <a:ext cx="9013984" cy="41792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15920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Reverberant Acoustic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Chamber </a:t>
            </a:r>
            <a:r>
              <a:rPr lang="en-US" dirty="0"/>
              <a:t>surrounded by noise-producing </a:t>
            </a:r>
            <a:r>
              <a:rPr lang="en-US" dirty="0" smtClean="0"/>
              <a:t>horns</a:t>
            </a:r>
            <a:endParaRPr lang="en-US" dirty="0"/>
          </a:p>
        </p:txBody>
      </p:sp>
      <p:pic>
        <p:nvPicPr>
          <p:cNvPr id="5" name="Picture 4" descr="ReverberantFacility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187" b="29630"/>
          <a:stretch/>
        </p:blipFill>
        <p:spPr>
          <a:xfrm>
            <a:off x="1905000" y="1143000"/>
            <a:ext cx="5334000" cy="49822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93596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Progressive Wave Test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Chamber connected to outside with many ducts</a:t>
            </a:r>
          </a:p>
          <a:p>
            <a:pPr lvl="1"/>
            <a:r>
              <a:rPr lang="en-US" dirty="0" smtClean="0"/>
              <a:t>Acoustic source outside</a:t>
            </a:r>
          </a:p>
          <a:p>
            <a:pPr lvl="1"/>
            <a:r>
              <a:rPr lang="en-US" dirty="0" smtClean="0"/>
              <a:t>Control source individually in each duct</a:t>
            </a:r>
          </a:p>
          <a:p>
            <a:endParaRPr lang="en-US" dirty="0"/>
          </a:p>
        </p:txBody>
      </p:sp>
      <p:pic>
        <p:nvPicPr>
          <p:cNvPr id="4" name="Picture 3" descr="Himelblau_Fig38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90600" y="1956003"/>
            <a:ext cx="7162800" cy="4411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1753583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Flight Testing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Full-scale flight test with pressure transducers on vehicle</a:t>
            </a:r>
          </a:p>
          <a:p>
            <a:r>
              <a:rPr lang="en-US" dirty="0" smtClean="0"/>
              <a:t>Microphone Phased-Array</a:t>
            </a:r>
          </a:p>
          <a:p>
            <a:pPr lvl="1"/>
            <a:r>
              <a:rPr lang="en-US" dirty="0" smtClean="0"/>
              <a:t>Determine source strength/location accurately from distance</a:t>
            </a:r>
            <a:endParaRPr lang="en-US" dirty="0"/>
          </a:p>
        </p:txBody>
      </p:sp>
      <p:pic>
        <p:nvPicPr>
          <p:cNvPr id="4" name="Picture 3" descr="MicrophonePhasedArray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2209800"/>
            <a:ext cx="8534400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2325339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 Tunnel - Ascent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Subscale models in scaled flow</a:t>
            </a:r>
          </a:p>
          <a:p>
            <a:pPr lvl="1"/>
            <a:r>
              <a:rPr lang="en-US" dirty="0" smtClean="0"/>
              <a:t>Modern manufacturing techniques produce high-fidelity models</a:t>
            </a:r>
            <a:endParaRPr lang="en-US" dirty="0"/>
          </a:p>
        </p:txBody>
      </p:sp>
      <p:pic>
        <p:nvPicPr>
          <p:cNvPr id="4" name="Picture 3" descr="SLS_WTT_Detail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63531" y="1524000"/>
            <a:ext cx="6816938" cy="4953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200505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 Tunnel - Abort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Use heated Helium to simulate rocket motor plumes</a:t>
            </a:r>
            <a:endParaRPr lang="en-US" dirty="0"/>
          </a:p>
        </p:txBody>
      </p:sp>
      <p:pic>
        <p:nvPicPr>
          <p:cNvPr id="4" name="Picture 3" descr="SLS_WTT_Abort_Model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710" r="10568"/>
          <a:stretch/>
        </p:blipFill>
        <p:spPr>
          <a:xfrm>
            <a:off x="152400" y="1752600"/>
            <a:ext cx="4170947" cy="3490829"/>
          </a:xfrm>
          <a:prstGeom prst="rect">
            <a:avLst/>
          </a:prstGeom>
        </p:spPr>
      </p:pic>
      <p:pic>
        <p:nvPicPr>
          <p:cNvPr id="5" name="Picture 4" descr="PressurizedHeliumHeater.pn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5819"/>
          <a:stretch/>
        </p:blipFill>
        <p:spPr>
          <a:xfrm>
            <a:off x="4495800" y="1412655"/>
            <a:ext cx="4632087" cy="46833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3655399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Wind Tunnel - Abort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Complex </a:t>
            </a:r>
            <a:r>
              <a:rPr lang="en-US" dirty="0" err="1" smtClean="0"/>
              <a:t>aeroacoustic</a:t>
            </a:r>
            <a:r>
              <a:rPr lang="en-US" dirty="0" smtClean="0"/>
              <a:t> effects</a:t>
            </a:r>
            <a:endParaRPr lang="en-US" dirty="0"/>
          </a:p>
        </p:txBody>
      </p:sp>
      <p:pic>
        <p:nvPicPr>
          <p:cNvPr id="4" name="Picture 3" descr="SLS_WTT_Abort_Shadowgraph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470"/>
          <a:stretch/>
        </p:blipFill>
        <p:spPr>
          <a:xfrm>
            <a:off x="228600" y="2219158"/>
            <a:ext cx="8686800" cy="3343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253322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7048</TotalTime>
  <Words>315</Words>
  <Application>Microsoft Macintosh PowerPoint</Application>
  <PresentationFormat>On-screen Show (4:3)</PresentationFormat>
  <Paragraphs>56</Paragraphs>
  <Slides>12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3" baseType="lpstr">
      <vt:lpstr>Office Theme</vt:lpstr>
      <vt:lpstr>Review of Aeroacoustic Prediction Techniques for Launch Vehicles</vt:lpstr>
      <vt:lpstr>Motivation</vt:lpstr>
      <vt:lpstr>Free-Field Acoustic Testing </vt:lpstr>
      <vt:lpstr>Reverberant Acoustic Testing</vt:lpstr>
      <vt:lpstr>Progressive Wave Test</vt:lpstr>
      <vt:lpstr>Flight Testing</vt:lpstr>
      <vt:lpstr>Wind Tunnel - Ascent</vt:lpstr>
      <vt:lpstr>Wind Tunnel - Abort</vt:lpstr>
      <vt:lpstr>Wind Tunnel - Abort</vt:lpstr>
      <vt:lpstr>Computational Fluid Dynamics</vt:lpstr>
      <vt:lpstr>Computational Aero-Acoustics</vt:lpstr>
      <vt:lpstr>Conclusions</vt:lpstr>
    </vt:vector>
  </TitlesOfParts>
  <Company>NASA/ODIN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WB-57 Pitot-Static Calibration TRR</dc:title>
  <dc:creator>Logan Halstrom</dc:creator>
  <cp:lastModifiedBy>Logan Halstrom</cp:lastModifiedBy>
  <cp:revision>563</cp:revision>
  <cp:lastPrinted>2016-03-10T15:50:01Z</cp:lastPrinted>
  <dcterms:created xsi:type="dcterms:W3CDTF">2013-08-14T14:48:45Z</dcterms:created>
  <dcterms:modified xsi:type="dcterms:W3CDTF">2016-12-01T13:09:05Z</dcterms:modified>
</cp:coreProperties>
</file>

<file path=docProps/thumbnail.jpeg>
</file>